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  <p:sldMasterId id="2147484450" r:id="rId2"/>
    <p:sldMasterId id="2147484452" r:id="rId3"/>
  </p:sldMasterIdLst>
  <p:notesMasterIdLst>
    <p:notesMasterId r:id="rId14"/>
  </p:notesMasterIdLst>
  <p:handoutMasterIdLst>
    <p:handoutMasterId r:id="rId15"/>
  </p:handoutMasterIdLst>
  <p:sldIdLst>
    <p:sldId id="256" r:id="rId4"/>
    <p:sldId id="550" r:id="rId5"/>
    <p:sldId id="551" r:id="rId6"/>
    <p:sldId id="553" r:id="rId7"/>
    <p:sldId id="554" r:id="rId8"/>
    <p:sldId id="555" r:id="rId9"/>
    <p:sldId id="556" r:id="rId10"/>
    <p:sldId id="557" r:id="rId11"/>
    <p:sldId id="558" r:id="rId12"/>
    <p:sldId id="552" r:id="rId13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64" autoAdjust="0"/>
    <p:restoredTop sz="94830" autoAdjust="0"/>
  </p:normalViewPr>
  <p:slideViewPr>
    <p:cSldViewPr snapToGrid="0" snapToObjects="1">
      <p:cViewPr varScale="1">
        <p:scale>
          <a:sx n="68" d="100"/>
          <a:sy n="68" d="100"/>
        </p:scale>
        <p:origin x="173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09/05/2022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2.jpeg>
</file>

<file path=ppt/media/image3.jpeg>
</file>

<file path=ppt/media/image4.png>
</file>

<file path=ppt/media/image5.jpg>
</file>

<file path=ppt/media/image6.pn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09/05/2022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</a:t>
            </a:r>
            <a:endParaRPr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130055" tIns="65028" rIns="130055" bIns="65028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843858" rtl="0" eaLnBrk="1" latinLnBrk="0" hangingPunct="1">
              <a:lnSpc>
                <a:spcPts val="5906"/>
              </a:lnSpc>
              <a:spcBef>
                <a:spcPct val="0"/>
              </a:spcBef>
              <a:buNone/>
              <a:defRPr sz="5516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8"/>
            <a:ext cx="8147304" cy="667512"/>
          </a:xfrm>
        </p:spPr>
        <p:txBody>
          <a:bodyPr vert="horz" lIns="130055" tIns="65028" rIns="130055" bIns="65028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011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dfdfgdgdf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Informatica Applicata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9E29E33-B620-47F9-BB04-8846C2A5AFCC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pPr/>
              <a:t>‹N›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>
                <a:solidFill>
                  <a:prstClr val="black"/>
                </a:solidFill>
              </a:rPr>
              <a:t>dfdfgdgdf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dirty="0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Modifica gli stili del testo dello </a:t>
            </a:r>
            <a:r>
              <a:rPr lang="it-IT" dirty="0" err="1"/>
              <a:t>schemalivello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 dirty="0"/>
              <a:t>Team </a:t>
            </a:r>
            <a:r>
              <a:rPr lang="it-IT" dirty="0" err="1"/>
              <a:t>xxxx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l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dfdfgdgdf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60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</p:sldLayoutIdLst>
  <p:hf hdr="0" dt="0"/>
  <p:txStyles>
    <p:titleStyle>
      <a:lvl1pPr algn="ctr" defTabSz="843858" rtl="0" eaLnBrk="1" latinLnBrk="0" hangingPunct="1">
        <a:spcBef>
          <a:spcPct val="0"/>
        </a:spcBef>
        <a:buNone/>
        <a:defRPr sz="46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246110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171509"/>
            <a:ext cx="8147051" cy="495465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8475" y="6356352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8" name="Connettore 1 7"/>
          <p:cNvCxnSpPr/>
          <p:nvPr userDrawn="1"/>
        </p:nvCxnSpPr>
        <p:spPr>
          <a:xfrm flipV="1">
            <a:off x="3564069" y="925393"/>
            <a:ext cx="2126626" cy="0"/>
          </a:xfrm>
          <a:prstGeom prst="line">
            <a:avLst/>
          </a:prstGeom>
          <a:ln w="25400" cap="flat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29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2021/2022</a:t>
            </a:r>
            <a:endParaRPr lang="en-GB" sz="908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ttangolo 36">
            <a:extLst>
              <a:ext uri="{FF2B5EF4-FFF2-40B4-BE49-F238E27FC236}">
                <a16:creationId xmlns:a16="http://schemas.microsoft.com/office/drawing/2014/main" id="{8A5DED7C-40C4-B74C-9AC4-77789BAD08AC}"/>
              </a:ext>
            </a:extLst>
          </p:cNvPr>
          <p:cNvSpPr/>
          <p:nvPr/>
        </p:nvSpPr>
        <p:spPr>
          <a:xfrm>
            <a:off x="474167" y="3292950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Home Monitoring</a:t>
            </a:r>
          </a:p>
          <a:p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Artemisia </a:t>
            </a:r>
            <a:r>
              <a:rPr lang="it-IT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Sarteschi</a:t>
            </a: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829677.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Gabriele Madotto 829783.</a:t>
            </a:r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Possibili</a:t>
            </a:r>
            <a:r>
              <a:rPr lang="en-US" dirty="0"/>
              <a:t> </a:t>
            </a:r>
            <a:r>
              <a:rPr lang="en-US" dirty="0" err="1"/>
              <a:t>miglioramenti</a:t>
            </a:r>
            <a:endParaRPr lang="en-US" dirty="0"/>
          </a:p>
          <a:p>
            <a:pPr lvl="1"/>
            <a:r>
              <a:rPr lang="en-US" dirty="0" err="1"/>
              <a:t>Aggiungere</a:t>
            </a:r>
            <a:r>
              <a:rPr lang="en-US" dirty="0"/>
              <a:t> </a:t>
            </a:r>
            <a:r>
              <a:rPr lang="en-US" dirty="0" err="1"/>
              <a:t>funzione</a:t>
            </a:r>
            <a:r>
              <a:rPr lang="en-US" dirty="0"/>
              <a:t> di </a:t>
            </a:r>
            <a:r>
              <a:rPr lang="en-US" dirty="0" err="1"/>
              <a:t>riavvio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scheda</a:t>
            </a:r>
            <a:r>
              <a:rPr lang="en-US" dirty="0"/>
              <a:t> in </a:t>
            </a:r>
            <a:r>
              <a:rPr lang="en-US" dirty="0" err="1"/>
              <a:t>caso</a:t>
            </a:r>
            <a:r>
              <a:rPr lang="en-US" dirty="0"/>
              <a:t> di problem</a:t>
            </a:r>
          </a:p>
          <a:p>
            <a:pPr lvl="1"/>
            <a:r>
              <a:rPr lang="en-US" dirty="0" err="1"/>
              <a:t>Limitare</a:t>
            </a:r>
            <a:r>
              <a:rPr lang="en-US" dirty="0"/>
              <a:t> la </a:t>
            </a: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a un </a:t>
            </a:r>
            <a:r>
              <a:rPr lang="en-US" dirty="0" err="1"/>
              <a:t>certo</a:t>
            </a:r>
            <a:r>
              <a:rPr lang="en-US" dirty="0"/>
              <a:t> intervallo di </a:t>
            </a:r>
            <a:r>
              <a:rPr lang="en-US" dirty="0" err="1"/>
              <a:t>valori</a:t>
            </a:r>
            <a:endParaRPr lang="en-US" dirty="0"/>
          </a:p>
          <a:p>
            <a:pPr lvl="1"/>
            <a:r>
              <a:rPr lang="en-US" dirty="0" err="1"/>
              <a:t>Aggiungere</a:t>
            </a:r>
            <a:r>
              <a:rPr lang="en-US" dirty="0"/>
              <a:t> </a:t>
            </a:r>
            <a:r>
              <a:rPr lang="en-US" dirty="0" err="1"/>
              <a:t>ulteriori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(Flame Detection)</a:t>
            </a:r>
          </a:p>
          <a:p>
            <a:pPr lvl="1"/>
            <a:r>
              <a:rPr lang="en-US" dirty="0" err="1"/>
              <a:t>Permettere</a:t>
            </a:r>
            <a:r>
              <a:rPr lang="en-US" dirty="0"/>
              <a:t> </a:t>
            </a:r>
            <a:r>
              <a:rPr lang="en-US" dirty="0" err="1"/>
              <a:t>all’utente</a:t>
            </a:r>
            <a:r>
              <a:rPr lang="en-US" dirty="0"/>
              <a:t> di </a:t>
            </a:r>
            <a:r>
              <a:rPr lang="en-US" dirty="0" err="1"/>
              <a:t>impostare</a:t>
            </a:r>
            <a:r>
              <a:rPr lang="en-US" dirty="0"/>
              <a:t> le </a:t>
            </a:r>
            <a:r>
              <a:rPr lang="en-US" dirty="0" err="1"/>
              <a:t>soglie</a:t>
            </a:r>
            <a:endParaRPr lang="en-US" dirty="0"/>
          </a:p>
          <a:p>
            <a:pPr lvl="1"/>
            <a:r>
              <a:rPr lang="en-US" dirty="0"/>
              <a:t>la </a:t>
            </a:r>
            <a:r>
              <a:rPr lang="en-US" dirty="0" err="1"/>
              <a:t>pagina</a:t>
            </a:r>
            <a:r>
              <a:rPr lang="en-US" dirty="0"/>
              <a:t> web </a:t>
            </a:r>
            <a:r>
              <a:rPr lang="en-US" dirty="0" err="1"/>
              <a:t>dovrebbe</a:t>
            </a:r>
            <a:r>
              <a:rPr lang="en-US" dirty="0"/>
              <a:t> </a:t>
            </a:r>
            <a:r>
              <a:rPr lang="en-US" dirty="0" err="1"/>
              <a:t>aggiornarsi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pressione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bottoni</a:t>
            </a:r>
            <a:r>
              <a:rPr lang="en-US" dirty="0"/>
              <a:t> </a:t>
            </a:r>
            <a:r>
              <a:rPr lang="en-US" dirty="0" err="1"/>
              <a:t>presenti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breadboard (auto-refresh)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10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Results, Discussion, conclusion 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 </a:t>
            </a:r>
            <a:r>
              <a:rPr lang="en-US" dirty="0" err="1"/>
              <a:t>l’assignment</a:t>
            </a:r>
            <a:r>
              <a:rPr lang="en-US" dirty="0"/>
              <a:t> 1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usati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seguenti</a:t>
            </a:r>
            <a:r>
              <a:rPr lang="en-US" dirty="0"/>
              <a:t> </a:t>
            </a:r>
            <a:r>
              <a:rPr lang="en-US" dirty="0" err="1"/>
              <a:t>componenti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Scheda</a:t>
            </a:r>
            <a:r>
              <a:rPr lang="en-US" dirty="0"/>
              <a:t> NODEMCU ESP8266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Scheda</a:t>
            </a:r>
            <a:r>
              <a:rPr lang="en-US" dirty="0"/>
              <a:t> Arduino MKR1000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Modulo fotoresistore (KY‑018)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Modulo </a:t>
            </a:r>
            <a:r>
              <a:rPr lang="en-US" dirty="0" err="1"/>
              <a:t>sensore</a:t>
            </a:r>
            <a:r>
              <a:rPr lang="en-US" dirty="0"/>
              <a:t> di </a:t>
            </a:r>
            <a:r>
              <a:rPr lang="en-US" dirty="0" err="1"/>
              <a:t>temperatura</a:t>
            </a:r>
            <a:r>
              <a:rPr lang="en-US" dirty="0"/>
              <a:t> e </a:t>
            </a:r>
            <a:r>
              <a:rPr lang="en-US" dirty="0" err="1"/>
              <a:t>umidità</a:t>
            </a:r>
            <a:r>
              <a:rPr lang="en-US" dirty="0"/>
              <a:t> (KY‑015)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Modulo </a:t>
            </a:r>
            <a:r>
              <a:rPr lang="en-US" dirty="0" err="1"/>
              <a:t>bottone</a:t>
            </a:r>
            <a:r>
              <a:rPr lang="en-US" dirty="0"/>
              <a:t> (KY‑004) [x2]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GROVE ‑ LED SOCKET KIT [x4]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GROVE ‑ LCD RGB BACKLIGHT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Resistenze 220 Ohm [x2]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Led gialli standard [x2]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Cavi</a:t>
            </a:r>
            <a:r>
              <a:rPr lang="en-US" dirty="0"/>
              <a:t> jumper e </a:t>
            </a:r>
            <a:r>
              <a:rPr lang="en-US" dirty="0" err="1"/>
              <a:t>bradboard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Obiettivo</a:t>
            </a:r>
            <a:r>
              <a:rPr lang="en-US" dirty="0"/>
              <a:t>: </a:t>
            </a:r>
            <a:r>
              <a:rPr lang="en-US" dirty="0" err="1"/>
              <a:t>creare</a:t>
            </a:r>
            <a:r>
              <a:rPr lang="en-US" dirty="0"/>
              <a:t> un </a:t>
            </a:r>
            <a:r>
              <a:rPr lang="en-US" dirty="0" err="1"/>
              <a:t>sistema</a:t>
            </a:r>
            <a:r>
              <a:rPr lang="en-US" dirty="0"/>
              <a:t> di </a:t>
            </a:r>
            <a:r>
              <a:rPr lang="en-US" dirty="0" err="1"/>
              <a:t>monitoraggio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casa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Esp8266: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scrittura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database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Temperatura</a:t>
            </a:r>
            <a:r>
              <a:rPr lang="en-US" dirty="0"/>
              <a:t> (</a:t>
            </a:r>
            <a:r>
              <a:rPr lang="en-US" dirty="0" err="1"/>
              <a:t>normale</a:t>
            </a:r>
            <a:r>
              <a:rPr lang="en-US" dirty="0"/>
              <a:t> e </a:t>
            </a:r>
            <a:r>
              <a:rPr lang="en-US" dirty="0" err="1"/>
              <a:t>percepita</a:t>
            </a:r>
            <a:r>
              <a:rPr lang="en-US" dirty="0"/>
              <a:t>), </a:t>
            </a:r>
            <a:r>
              <a:rPr lang="en-US" dirty="0" err="1"/>
              <a:t>umidità</a:t>
            </a:r>
            <a:r>
              <a:rPr lang="en-US" dirty="0"/>
              <a:t>, luce, </a:t>
            </a:r>
            <a:r>
              <a:rPr lang="en-US" dirty="0" err="1"/>
              <a:t>potenza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(</a:t>
            </a:r>
            <a:r>
              <a:rPr lang="en-US" dirty="0" err="1"/>
              <a:t>rssi</a:t>
            </a:r>
            <a:r>
              <a:rPr lang="en-US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Segnalazione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se </a:t>
            </a:r>
            <a:r>
              <a:rPr lang="en-US" dirty="0" err="1"/>
              <a:t>sensori</a:t>
            </a:r>
            <a:r>
              <a:rPr lang="en-US" dirty="0"/>
              <a:t> </a:t>
            </a:r>
            <a:r>
              <a:rPr lang="en-US" dirty="0" err="1"/>
              <a:t>superano</a:t>
            </a:r>
            <a:r>
              <a:rPr lang="en-US" dirty="0"/>
              <a:t> </a:t>
            </a:r>
            <a:r>
              <a:rPr lang="en-US" dirty="0" err="1"/>
              <a:t>soglie</a:t>
            </a:r>
            <a:r>
              <a:rPr lang="en-US" dirty="0"/>
              <a:t> (di </a:t>
            </a:r>
            <a:r>
              <a:rPr lang="en-US" dirty="0" err="1"/>
              <a:t>massimo</a:t>
            </a:r>
            <a:r>
              <a:rPr lang="en-US" dirty="0"/>
              <a:t> o </a:t>
            </a:r>
            <a:r>
              <a:rPr lang="en-US" dirty="0" err="1"/>
              <a:t>minimo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MKR1000: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dal database e </a:t>
            </a: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schermo</a:t>
            </a:r>
            <a:r>
              <a:rPr lang="en-US" dirty="0"/>
              <a:t> LCD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salvati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database </a:t>
            </a:r>
            <a:r>
              <a:rPr lang="en-US" dirty="0" err="1"/>
              <a:t>ogni</a:t>
            </a:r>
            <a:r>
              <a:rPr lang="en-US" dirty="0"/>
              <a:t> 5 secondi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2 </a:t>
            </a:r>
            <a:r>
              <a:rPr lang="en-US" dirty="0" err="1"/>
              <a:t>bottoni</a:t>
            </a:r>
            <a:r>
              <a:rPr lang="en-US" dirty="0"/>
              <a:t> (KY‑004) </a:t>
            </a:r>
            <a:r>
              <a:rPr lang="en-US" dirty="0" err="1"/>
              <a:t>permettono</a:t>
            </a:r>
            <a:r>
              <a:rPr lang="en-US" dirty="0"/>
              <a:t> di </a:t>
            </a:r>
            <a:r>
              <a:rPr lang="en-US" dirty="0" err="1"/>
              <a:t>attivare</a:t>
            </a:r>
            <a:r>
              <a:rPr lang="en-US" dirty="0"/>
              <a:t>/</a:t>
            </a:r>
            <a:r>
              <a:rPr lang="en-US" dirty="0" err="1"/>
              <a:t>disattivare</a:t>
            </a:r>
            <a:r>
              <a:rPr lang="en-US" dirty="0"/>
              <a:t> la </a:t>
            </a:r>
            <a:r>
              <a:rPr lang="en-US" dirty="0" err="1"/>
              <a:t>griglia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rispettivamente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led </a:t>
            </a:r>
            <a:r>
              <a:rPr lang="en-US" dirty="0" err="1"/>
              <a:t>gialli</a:t>
            </a:r>
            <a:r>
              <a:rPr lang="en-US" dirty="0"/>
              <a:t> </a:t>
            </a:r>
            <a:r>
              <a:rPr lang="en-US" dirty="0" err="1"/>
              <a:t>segnalano</a:t>
            </a:r>
            <a:r>
              <a:rPr lang="en-US" dirty="0"/>
              <a:t> se le </a:t>
            </a:r>
            <a:r>
              <a:rPr lang="en-US" dirty="0" err="1"/>
              <a:t>registrazioni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attive</a:t>
            </a:r>
            <a:r>
              <a:rPr lang="en-US" dirty="0"/>
              <a:t>/</a:t>
            </a:r>
            <a:r>
              <a:rPr lang="en-US" dirty="0" err="1"/>
              <a:t>disattive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Il database è di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relazionale</a:t>
            </a:r>
            <a:r>
              <a:rPr lang="en-US" dirty="0"/>
              <a:t> </a:t>
            </a:r>
            <a:r>
              <a:rPr lang="en-US" dirty="0" err="1"/>
              <a:t>basato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suddivisi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due </a:t>
            </a:r>
            <a:r>
              <a:rPr lang="en-US" dirty="0" err="1"/>
              <a:t>tabelle</a:t>
            </a:r>
            <a:r>
              <a:rPr lang="en-US" dirty="0"/>
              <a:t>, con id (</a:t>
            </a:r>
            <a:r>
              <a:rPr lang="en-US" dirty="0" err="1"/>
              <a:t>univoco</a:t>
            </a:r>
            <a:r>
              <a:rPr lang="en-US" dirty="0"/>
              <a:t>) e timestamp </a:t>
            </a:r>
            <a:r>
              <a:rPr lang="en-US" dirty="0" err="1"/>
              <a:t>associati</a:t>
            </a:r>
            <a:r>
              <a:rPr lang="en-US" dirty="0"/>
              <a:t> ad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riga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system: choices, parameters, use cases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5118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E’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creata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web in </a:t>
            </a:r>
            <a:r>
              <a:rPr lang="en-US" dirty="0" err="1"/>
              <a:t>alternativa</a:t>
            </a:r>
            <a:r>
              <a:rPr lang="en-US" dirty="0"/>
              <a:t> ai </a:t>
            </a:r>
            <a:r>
              <a:rPr lang="en-US" dirty="0" err="1"/>
              <a:t>pulsanti</a:t>
            </a:r>
            <a:r>
              <a:rPr lang="en-US" dirty="0"/>
              <a:t>, per </a:t>
            </a:r>
            <a:r>
              <a:rPr lang="en-US" dirty="0" err="1"/>
              <a:t>attivare</a:t>
            </a:r>
            <a:r>
              <a:rPr lang="en-US" dirty="0"/>
              <a:t>/</a:t>
            </a:r>
            <a:r>
              <a:rPr lang="en-US" dirty="0" err="1"/>
              <a:t>disattivare</a:t>
            </a:r>
            <a:r>
              <a:rPr lang="en-US" dirty="0"/>
              <a:t> le </a:t>
            </a:r>
            <a:r>
              <a:rPr lang="en-US" dirty="0" err="1"/>
              <a:t>registrazioni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allarmi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letti</a:t>
            </a:r>
            <a:r>
              <a:rPr lang="en-US" dirty="0"/>
              <a:t> dal database </a:t>
            </a:r>
            <a:r>
              <a:rPr lang="en-US" dirty="0" err="1"/>
              <a:t>ogni</a:t>
            </a:r>
            <a:r>
              <a:rPr lang="en-US" dirty="0"/>
              <a:t> 5 secondi 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visualizzati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display LCD RGB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attivi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visualizzabili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led </a:t>
            </a:r>
            <a:r>
              <a:rPr lang="en-US" dirty="0" err="1"/>
              <a:t>rossi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system: choices, parameters, use cases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7200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E’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creata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web in </a:t>
            </a:r>
            <a:r>
              <a:rPr lang="en-US" dirty="0" err="1"/>
              <a:t>alternativa</a:t>
            </a:r>
            <a:r>
              <a:rPr lang="en-US" dirty="0"/>
              <a:t> ai </a:t>
            </a:r>
            <a:r>
              <a:rPr lang="en-US" dirty="0" err="1"/>
              <a:t>pulsanti</a:t>
            </a:r>
            <a:r>
              <a:rPr lang="en-US" dirty="0"/>
              <a:t>, per </a:t>
            </a:r>
            <a:r>
              <a:rPr lang="en-US" dirty="0" err="1"/>
              <a:t>attivare</a:t>
            </a:r>
            <a:r>
              <a:rPr lang="en-US" dirty="0"/>
              <a:t>/</a:t>
            </a:r>
            <a:r>
              <a:rPr lang="en-US" dirty="0" err="1"/>
              <a:t>disattivare</a:t>
            </a:r>
            <a:r>
              <a:rPr lang="en-US" dirty="0"/>
              <a:t> le </a:t>
            </a:r>
            <a:r>
              <a:rPr lang="en-US" dirty="0" err="1"/>
              <a:t>registrazioni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allarmi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letti</a:t>
            </a:r>
            <a:r>
              <a:rPr lang="en-US" dirty="0"/>
              <a:t> dal database </a:t>
            </a:r>
            <a:r>
              <a:rPr lang="en-US" dirty="0" err="1"/>
              <a:t>ogni</a:t>
            </a:r>
            <a:r>
              <a:rPr lang="en-US" dirty="0"/>
              <a:t> 5 secondi 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visualizzati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display LCD RGB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attivi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visualizzabili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led </a:t>
            </a:r>
            <a:r>
              <a:rPr lang="en-US" dirty="0" err="1"/>
              <a:t>rossi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system: choices, parameters, use cases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9393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833A369-89AB-6525-A69F-F13E2DDD4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85" y="1704734"/>
            <a:ext cx="6125430" cy="344853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050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Esp8266 e </a:t>
            </a:r>
            <a:r>
              <a:rPr lang="en-US" dirty="0" err="1"/>
              <a:t>sensori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C76140-3EC0-5BEE-6BEC-64422E42B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16" y="1833878"/>
            <a:ext cx="3652268" cy="3190244"/>
          </a:xfrm>
          <a:prstGeom prst="rect">
            <a:avLst/>
          </a:prstGeom>
        </p:spPr>
      </p:pic>
      <p:pic>
        <p:nvPicPr>
          <p:cNvPr id="9" name="Immagine 8" descr="Immagine che contiene testo, circuito, elettronico&#10;&#10;Descrizione generata automaticamente">
            <a:extLst>
              <a:ext uri="{FF2B5EF4-FFF2-40B4-BE49-F238E27FC236}">
                <a16:creationId xmlns:a16="http://schemas.microsoft.com/office/drawing/2014/main" id="{43FFA4C8-A3B0-7C57-6E09-109CCE177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272" y="2229047"/>
            <a:ext cx="4325412" cy="239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69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MKR1000 e Display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B79D59A-85DE-BF7D-ADDA-799B6C3AC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" t="11700" r="-11" b="8662"/>
          <a:stretch/>
        </p:blipFill>
        <p:spPr>
          <a:xfrm>
            <a:off x="452804" y="1557662"/>
            <a:ext cx="3921847" cy="416436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6A31D90-EC47-3B1C-0DB2-F1804B65C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719" y="2199533"/>
            <a:ext cx="4343777" cy="24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3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9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3" name="20220509_182312">
            <a:hlinkClick r:id="" action="ppaction://media"/>
            <a:extLst>
              <a:ext uri="{FF2B5EF4-FFF2-40B4-BE49-F238E27FC236}">
                <a16:creationId xmlns:a16="http://schemas.microsoft.com/office/drawing/2014/main" id="{7011EC64-12DB-29F9-3A2E-CF1F27D9EA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9958" y="1235368"/>
            <a:ext cx="3125866" cy="4584211"/>
          </a:xfrm>
          <a:prstGeom prst="rect">
            <a:avLst/>
          </a:prstGeom>
        </p:spPr>
      </p:pic>
      <p:pic>
        <p:nvPicPr>
          <p:cNvPr id="5" name="20220509_182208">
            <a:hlinkClick r:id="" action="ppaction://media"/>
            <a:extLst>
              <a:ext uri="{FF2B5EF4-FFF2-40B4-BE49-F238E27FC236}">
                <a16:creationId xmlns:a16="http://schemas.microsoft.com/office/drawing/2014/main" id="{694287F0-32E1-E321-CA20-BA4C84BD6DD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68178" y="1235367"/>
            <a:ext cx="3125864" cy="458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4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38810</TotalTime>
  <Words>507</Words>
  <Application>Microsoft Office PowerPoint</Application>
  <PresentationFormat>Presentazione su schermo (4:3)</PresentationFormat>
  <Paragraphs>77</Paragraphs>
  <Slides>10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Courier New</vt:lpstr>
      <vt:lpstr>Wingdings 2</vt:lpstr>
      <vt:lpstr>Sella</vt:lpstr>
      <vt:lpstr>1_Sella</vt:lpstr>
      <vt:lpstr>2_Sella</vt:lpstr>
      <vt:lpstr>Presentazione standard di PowerPoint</vt:lpstr>
      <vt:lpstr>Materials</vt:lpstr>
      <vt:lpstr>Method</vt:lpstr>
      <vt:lpstr>Method</vt:lpstr>
      <vt:lpstr>Method</vt:lpstr>
      <vt:lpstr>Web Page</vt:lpstr>
      <vt:lpstr>Esp8266 e sensori</vt:lpstr>
      <vt:lpstr>MKR1000 e Display</vt:lpstr>
      <vt:lpstr>Demo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g.madotto1@campus.unimib.it</cp:lastModifiedBy>
  <cp:revision>759</cp:revision>
  <cp:lastPrinted>2019-04-08T11:17:13Z</cp:lastPrinted>
  <dcterms:created xsi:type="dcterms:W3CDTF">2011-04-16T15:48:33Z</dcterms:created>
  <dcterms:modified xsi:type="dcterms:W3CDTF">2022-05-09T19:20:14Z</dcterms:modified>
</cp:coreProperties>
</file>